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64" r:id="rId4"/>
    <p:sldId id="263" r:id="rId5"/>
    <p:sldId id="265" r:id="rId6"/>
    <p:sldId id="257" r:id="rId7"/>
    <p:sldId id="281" r:id="rId8"/>
    <p:sldId id="258" r:id="rId9"/>
    <p:sldId id="259" r:id="rId10"/>
    <p:sldId id="262" r:id="rId11"/>
    <p:sldId id="276" r:id="rId12"/>
    <p:sldId id="277" r:id="rId13"/>
    <p:sldId id="278" r:id="rId14"/>
    <p:sldId id="271" r:id="rId15"/>
    <p:sldId id="272" r:id="rId16"/>
    <p:sldId id="273" r:id="rId17"/>
    <p:sldId id="275" r:id="rId18"/>
    <p:sldId id="279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9"/>
    <p:restoredTop sz="94678"/>
  </p:normalViewPr>
  <p:slideViewPr>
    <p:cSldViewPr snapToGrid="0" snapToObjects="1">
      <p:cViewPr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FF8D3-EBFC-4792-87E1-D82FCA8F8D3E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F2E1-E230-42BC-A10E-B713ABDD4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api" TargetMode="External"/><Relationship Id="rId2" Type="http://schemas.openxmlformats.org/officeDocument/2006/relationships/hyperlink" Target="http://data.torontopolice.on.c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0E99-A29D-1945-A265-4FD15891C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02524"/>
            <a:ext cx="8225907" cy="2194956"/>
          </a:xfrm>
        </p:spPr>
        <p:txBody>
          <a:bodyPr/>
          <a:lstStyle/>
          <a:p>
            <a:r>
              <a:rPr lang="en-US" dirty="0"/>
              <a:t>Crimes and accidents 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toronto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7E97B-8008-D243-A2AB-37253EC75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760521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/>
              <a:t>Tigran</a:t>
            </a:r>
          </a:p>
          <a:p>
            <a:r>
              <a:rPr lang="en-US" dirty="0"/>
              <a:t>Sue</a:t>
            </a:r>
          </a:p>
          <a:p>
            <a:r>
              <a:rPr lang="en-US" dirty="0"/>
              <a:t>Dian</a:t>
            </a:r>
          </a:p>
          <a:p>
            <a:r>
              <a:rPr lang="en-US" dirty="0"/>
              <a:t>Dalia</a:t>
            </a:r>
          </a:p>
        </p:txBody>
      </p:sp>
    </p:spTree>
    <p:extLst>
      <p:ext uri="{BB962C8B-B14F-4D97-AF65-F5344CB8AC3E}">
        <p14:creationId xmlns:p14="http://schemas.microsoft.com/office/powerpoint/2010/main" val="244048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E86A-C84B-004C-804F-5DD3345F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0" y="-486393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42AC5-D0BA-2841-BAFF-7B5B7538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606" y="2668477"/>
            <a:ext cx="4751470" cy="356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A8CF99-5D79-324E-BCD0-08ED050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24" y="1105155"/>
            <a:ext cx="6835899" cy="51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7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E035-D612-4832-9D71-6327D35A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Toronto area Commercial Theft spots</a:t>
            </a:r>
          </a:p>
        </p:txBody>
      </p:sp>
      <p:pic>
        <p:nvPicPr>
          <p:cNvPr id="4098" name="Picture 2" descr="2017_commercial_theft.png">
            <a:extLst>
              <a:ext uri="{FF2B5EF4-FFF2-40B4-BE49-F238E27FC236}">
                <a16:creationId xmlns:a16="http://schemas.microsoft.com/office/drawing/2014/main" id="{2CF5997C-74DB-4093-8036-4632AAFE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11" y="2679032"/>
            <a:ext cx="9392006" cy="386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0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FDF-0459-4085-9FA4-5BBEBE25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Theft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5B0CC-95A0-48FD-ADA5-540FED7A5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Screenshot_2017_indoor_theft.png">
            <a:extLst>
              <a:ext uri="{FF2B5EF4-FFF2-40B4-BE49-F238E27FC236}">
                <a16:creationId xmlns:a16="http://schemas.microsoft.com/office/drawing/2014/main" id="{38238D42-1179-4DED-8F7F-63A3A73520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32" y="1347537"/>
            <a:ext cx="6234781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7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5EE6-C5E0-4B36-BD63-A5EF5746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 Crime hotspots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9AF0B-BB26-417D-8544-04AC32CA3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rime.png">
            <a:extLst>
              <a:ext uri="{FF2B5EF4-FFF2-40B4-BE49-F238E27FC236}">
                <a16:creationId xmlns:a16="http://schemas.microsoft.com/office/drawing/2014/main" id="{498EFF37-C3AC-4384-A305-1EDBA1F3D6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46" y="352926"/>
            <a:ext cx="8153450" cy="58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80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009477-EA26-40EF-BBDB-72A38A6B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Accidents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FD144-49DA-4078-995E-7BFC07AA230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811126" y="2667000"/>
            <a:ext cx="2642937" cy="3236913"/>
          </a:xfrm>
        </p:spPr>
        <p:txBody>
          <a:bodyPr/>
          <a:lstStyle/>
          <a:p>
            <a:r>
              <a:rPr lang="en-US" dirty="0"/>
              <a:t>Steep decrease in number since 2012.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9FD324-08C6-4C4E-A586-806CC774947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41413" y="2509838"/>
            <a:ext cx="7669714" cy="3738852"/>
          </a:xfrm>
        </p:spPr>
      </p:pic>
    </p:spTree>
    <p:extLst>
      <p:ext uri="{BB962C8B-B14F-4D97-AF65-F5344CB8AC3E}">
        <p14:creationId xmlns:p14="http://schemas.microsoft.com/office/powerpoint/2010/main" val="65128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69404-4AAE-4E6E-AFF8-744E1123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favorite location type for accidents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87F18-57BE-45DC-A329-4137B3902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Intersection is the key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3451E-C18B-4EE3-850A-751A88703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304" y="882316"/>
            <a:ext cx="6826940" cy="4812631"/>
          </a:xfrm>
        </p:spPr>
      </p:pic>
    </p:spTree>
    <p:extLst>
      <p:ext uri="{BB962C8B-B14F-4D97-AF65-F5344CB8AC3E}">
        <p14:creationId xmlns:p14="http://schemas.microsoft.com/office/powerpoint/2010/main" val="334157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C062-6E73-4AB1-9F45-2753F270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Fatal Vs Non-Fatal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E8A7C-B8A7-4B46-A99D-47E26979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17" y="1802063"/>
            <a:ext cx="814939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C2D7-9E10-44CE-B3B7-C531F85F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collision hotspot in Toronto area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accnum.png">
            <a:extLst>
              <a:ext uri="{FF2B5EF4-FFF2-40B4-BE49-F238E27FC236}">
                <a16:creationId xmlns:a16="http://schemas.microsoft.com/office/drawing/2014/main" id="{9C441431-ADCF-4514-8A57-E72FE3DBA5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550291"/>
            <a:ext cx="9905998" cy="358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1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EEA5-D20C-4364-818C-87A1509D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B9BF-EB8D-4B20-B09F-711FF8001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653" y="1957137"/>
            <a:ext cx="10036758" cy="4106779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>
                <a:effectLst/>
              </a:rPr>
              <a:t>Assault is the most common crime indicator in the city followed by break and enter. </a:t>
            </a:r>
          </a:p>
          <a:p>
            <a:r>
              <a:rPr lang="en-US" dirty="0">
                <a:effectLst/>
              </a:rPr>
              <a:t>The assault counts profile shows a slow increase in 2017, while other indicators remain at same level. </a:t>
            </a:r>
          </a:p>
          <a:p>
            <a:r>
              <a:rPr lang="en-US" dirty="0">
                <a:effectLst/>
              </a:rPr>
              <a:t>Top three neighborhoods with highest crime rates are Church-Young corridor, Waterfront communities island, and west </a:t>
            </a:r>
            <a:r>
              <a:rPr lang="en-US" dirty="0" err="1">
                <a:effectLst/>
              </a:rPr>
              <a:t>humber</a:t>
            </a:r>
            <a:r>
              <a:rPr lang="en-US" dirty="0">
                <a:effectLst/>
              </a:rPr>
              <a:t> Clareville respectively.</a:t>
            </a:r>
          </a:p>
          <a:p>
            <a:r>
              <a:rPr lang="en-US" dirty="0">
                <a:effectLst/>
              </a:rPr>
              <a:t>Increased crime counts are reported in the low income group(20000 to 60000) area.</a:t>
            </a:r>
          </a:p>
          <a:p>
            <a:r>
              <a:rPr lang="en-US" dirty="0"/>
              <a:t>Top three accident prone neighborhoods in Toronto are Waterfront communities, West Humber-</a:t>
            </a:r>
            <a:r>
              <a:rPr lang="en-US" dirty="0" err="1"/>
              <a:t>Clairville</a:t>
            </a:r>
            <a:r>
              <a:rPr lang="en-US" dirty="0"/>
              <a:t> and Bay street Corridor respectively.</a:t>
            </a:r>
          </a:p>
          <a:p>
            <a:r>
              <a:rPr lang="en-US" dirty="0"/>
              <a:t>Steep reduction in accidents was observed since 2012. </a:t>
            </a:r>
          </a:p>
          <a:p>
            <a:r>
              <a:rPr lang="en-US" dirty="0"/>
              <a:t>Intersections are considered the most accident prone location types in Toronto.</a:t>
            </a:r>
          </a:p>
          <a:p>
            <a:r>
              <a:rPr lang="en-US" dirty="0"/>
              <a:t>More analysis with traffic density, and weather data can  help understand data better.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2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E254-5EA3-4849-97F7-D3E9DC51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67D4-58CE-2C44-BDDE-427DE27A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8231"/>
            <a:ext cx="9905998" cy="3124201"/>
          </a:xfrm>
        </p:spPr>
        <p:txBody>
          <a:bodyPr/>
          <a:lstStyle/>
          <a:p>
            <a:r>
              <a:rPr lang="en-US" dirty="0"/>
              <a:t>STATS CANADA DATA IS FOR 2015 ONLY, POLICE DATA IS 2014-2017</a:t>
            </a:r>
          </a:p>
          <a:p>
            <a:r>
              <a:rPr lang="en-US" dirty="0"/>
              <a:t>More data related to major actions/project undertaken by Toronto city can be explored to know the reasons behind steep fall in accident numbers.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0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EE41-5DD8-4BE8-A917-38FF6FB1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Crime and Accidents(</a:t>
            </a:r>
            <a:r>
              <a:rPr lang="en-US" dirty="0" err="1"/>
              <a:t>ksi</a:t>
            </a:r>
            <a:r>
              <a:rPr lang="en-US" dirty="0"/>
              <a:t>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41DF6-CC8D-48ED-89E1-EFED30E93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C3125-A110-4AC9-9062-42FD3C6DDF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Critical in  effective crime reduction in a city.</a:t>
            </a:r>
          </a:p>
          <a:p>
            <a:r>
              <a:rPr lang="en-US" dirty="0"/>
              <a:t>Helps decision making to implement data driven strategies like hotspot policing, problem oriented policing, and intelligence-led policing etc.</a:t>
            </a:r>
          </a:p>
          <a:p>
            <a:r>
              <a:rPr lang="en-US" dirty="0"/>
              <a:t>Helps us understand the relationship between various criminogenic factors or major crime indicators.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C0912-46EE-482B-B2CD-9C2870DB5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Accidents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4C822-C34D-4E70-A4FD-AEE1147618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Motor vehicle accidents remain a leading cause of death for young people in Canada.</a:t>
            </a:r>
          </a:p>
          <a:p>
            <a:r>
              <a:rPr lang="en-US" dirty="0"/>
              <a:t>Helps identifying accident hot spots and thus in effective road safety planning.</a:t>
            </a:r>
          </a:p>
          <a:p>
            <a:r>
              <a:rPr lang="en-US" dirty="0"/>
              <a:t>Helps identifying the root cause so as to have preventative measures for future strategic planning.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44CC7-7075-4606-9761-E0FEB2AB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Statistics Canada, Leading causes of death, total population, by age group,table:13-10-0394-01</a:t>
            </a:r>
          </a:p>
          <a:p>
            <a:r>
              <a:rPr lang="en-US" dirty="0"/>
              <a:t>TTA TODAY BLOG, </a:t>
            </a:r>
            <a:r>
              <a:rPr lang="en-US" dirty="0" err="1"/>
              <a:t>Dr.Laura</a:t>
            </a:r>
            <a:r>
              <a:rPr lang="en-US" dirty="0"/>
              <a:t> Wyckoff, How  can Crime Analysis Help Police Reduce Crime?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7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F8E9E-E376-D84D-8638-3F203BC6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14" y="350321"/>
            <a:ext cx="10175771" cy="20841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F149-6418-F143-B403-25E4CA7A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044" y="1140031"/>
            <a:ext cx="9905998" cy="5085607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endParaRPr lang="en-US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What are the most common types of crime in </a:t>
            </a:r>
            <a:r>
              <a:rPr lang="en-US" dirty="0" err="1">
                <a:effectLst/>
              </a:rPr>
              <a:t>toronto</a:t>
            </a:r>
            <a:r>
              <a:rPr lang="en-US" dirty="0">
                <a:effectLst/>
              </a:rPr>
              <a:t>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Which neighborhoods experience the highest crime rates?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do crime rates fluctuate over time?</a:t>
            </a: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How does the income level in a neighborhood affect crime rates?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effectLst/>
              </a:rPr>
              <a:t>How does the education level in a neighborhood affect crime rates? </a:t>
            </a:r>
            <a:endParaRPr lang="en-CA" dirty="0">
              <a:effectLst/>
            </a:endParaRPr>
          </a:p>
          <a:p>
            <a:pPr marL="457200" lvl="0" indent="-457200">
              <a:buAutoNum type="arabicPeriod"/>
            </a:pPr>
            <a:r>
              <a:rPr lang="en-US" dirty="0">
                <a:effectLst/>
              </a:rPr>
              <a:t>Which areas are most prone to traffic accidents?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How did the number of traffic accidents change over time?</a:t>
            </a:r>
          </a:p>
          <a:p>
            <a:pPr marL="457200" lvl="0" indent="-457200">
              <a:buAutoNum type="arabicPeriod"/>
            </a:pPr>
            <a:r>
              <a:rPr lang="en-CA" dirty="0">
                <a:effectLst/>
              </a:rPr>
              <a:t>Find the number of fatal and non fatal accidents over the years. </a:t>
            </a:r>
          </a:p>
          <a:p>
            <a:pPr marL="457200" lvl="0" indent="-457200">
              <a:buAutoNum type="arabicPeriod"/>
            </a:pPr>
            <a:endParaRPr lang="en-CA" dirty="0">
              <a:effectLst/>
            </a:endParaRPr>
          </a:p>
          <a:p>
            <a:pPr marL="0" lvl="0" indent="0">
              <a:buNone/>
            </a:pPr>
            <a:endParaRPr lang="en-CA" dirty="0"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133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0BCC-0D1B-F341-A1CD-98CAB019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28" y="-221672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6BD3-E9C2-C441-ADF0-6CED08A7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28" y="1683328"/>
            <a:ext cx="9905998" cy="46452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TORONTO POLICE APIS</a:t>
            </a:r>
          </a:p>
          <a:p>
            <a:pPr marL="0" indent="0">
              <a:buNone/>
            </a:pPr>
            <a:r>
              <a:rPr lang="en-US" dirty="0"/>
              <a:t>	MCI - MAJOR CRIME INDICATORS</a:t>
            </a:r>
          </a:p>
          <a:p>
            <a:pPr marL="0" indent="0">
              <a:buNone/>
            </a:pPr>
            <a:r>
              <a:rPr lang="en-US" dirty="0"/>
              <a:t>		ARGUMENTS FOR MONTH AND YEAR TO GET AROUND 2000-RECORD LIMIT</a:t>
            </a:r>
          </a:p>
          <a:p>
            <a:pPr marL="0" indent="0">
              <a:buNone/>
            </a:pPr>
            <a:r>
              <a:rPr lang="en-US" dirty="0"/>
              <a:t>	KSI - TRAFFIC INCIDENTS</a:t>
            </a:r>
          </a:p>
          <a:p>
            <a:pPr marL="0" indent="0">
              <a:buNone/>
            </a:pPr>
            <a:r>
              <a:rPr lang="en-US" dirty="0"/>
              <a:t>	Homicide  data API, Toronto Police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STATS CANADA CENSUS API</a:t>
            </a:r>
          </a:p>
          <a:p>
            <a:pPr marL="0" indent="0">
              <a:buNone/>
            </a:pPr>
            <a:r>
              <a:rPr lang="en-US" dirty="0"/>
              <a:t>	ARGUMENTS FOR GEOCODE AND TOPIC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MAPBOX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ADDITIONAL DATASETS</a:t>
            </a:r>
          </a:p>
          <a:p>
            <a:pPr marL="0" indent="0">
              <a:buNone/>
            </a:pPr>
            <a:r>
              <a:rPr lang="en-US" dirty="0"/>
              <a:t>	NEIGHBORHOODS-TRACTS CONVERSION CSV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BAD96-C064-4E42-82B0-99AA1D9F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141577" cy="61377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http://data.torontopolice.on.ca</a:t>
            </a:r>
            <a:endParaRPr lang="en-US" dirty="0"/>
          </a:p>
          <a:p>
            <a:r>
              <a:rPr lang="en-US" dirty="0">
                <a:hlinkClick r:id="rId3"/>
              </a:rPr>
              <a:t>https://www.mapbox.com/api</a:t>
            </a:r>
            <a:endParaRPr lang="en-US" dirty="0"/>
          </a:p>
          <a:p>
            <a:r>
              <a:rPr lang="it-IT" dirty="0"/>
              <a:t>http://www.torontohealthprofiles.ca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6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4936-2E7F-D545-AE5C-4C8FDEB7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91" y="-102919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MOST COMMON CRIME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02F0-EB9D-B54E-8057-123E5764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B6D1-C3A5-4972-8779-C0BA6FD0C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02081"/>
            <a:ext cx="990599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1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41E4-76F2-D141-BF9B-D21613DC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14" y="-245423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Highest crime rates per neighborhood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47EBB1-2B36-492E-97C6-33D97C3AC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748" y="1941094"/>
            <a:ext cx="8576302" cy="37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2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6E9E-AA5D-45FD-AD96-55B34665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Crime Increase </a:t>
            </a:r>
          </a:p>
        </p:txBody>
      </p:sp>
      <p:pic>
        <p:nvPicPr>
          <p:cNvPr id="1030" name="Picture 6" descr="Crime_Toronto_from_2014_to_2017.png">
            <a:extLst>
              <a:ext uri="{FF2B5EF4-FFF2-40B4-BE49-F238E27FC236}">
                <a16:creationId xmlns:a16="http://schemas.microsoft.com/office/drawing/2014/main" id="{979CC891-3D41-40F3-B224-093E38E989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277" y="2555841"/>
            <a:ext cx="7216524" cy="348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139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9BA-2A49-DF4E-B496-1D53B76B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95" y="-197922"/>
            <a:ext cx="9905998" cy="1905000"/>
          </a:xfrm>
        </p:spPr>
        <p:txBody>
          <a:bodyPr/>
          <a:lstStyle/>
          <a:p>
            <a:r>
              <a:rPr lang="en-US" dirty="0"/>
              <a:t>CRIMES OVER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2B6A1-BBF3-8C40-B9C0-1DD2E6BDA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95" y="1282625"/>
            <a:ext cx="6665895" cy="4999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7EBD6-3021-5946-B237-D035A471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057" y="206602"/>
            <a:ext cx="5225748" cy="39193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1083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DF7D-F52B-F548-8056-D5BC318C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9" y="-384958"/>
            <a:ext cx="9905998" cy="1905000"/>
          </a:xfrm>
        </p:spPr>
        <p:txBody>
          <a:bodyPr/>
          <a:lstStyle/>
          <a:p>
            <a:r>
              <a:rPr lang="en-US" dirty="0"/>
              <a:t>CRIMES VS INCOME and education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C0F8B-7B67-D444-8825-B25E7D0E16DF}"/>
              </a:ext>
            </a:extLst>
          </p:cNvPr>
          <p:cNvSpPr txBox="1"/>
          <p:nvPr/>
        </p:nvSpPr>
        <p:spPr>
          <a:xfrm>
            <a:off x="838425" y="1067229"/>
            <a:ext cx="3152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POLICE API</a:t>
            </a:r>
          </a:p>
          <a:p>
            <a:endParaRPr lang="en-US" dirty="0"/>
          </a:p>
          <a:p>
            <a:r>
              <a:rPr lang="en-US" dirty="0"/>
              <a:t>ALL INCIDENTS</a:t>
            </a:r>
          </a:p>
          <a:p>
            <a:r>
              <a:rPr lang="en-US" dirty="0"/>
              <a:t>W/ NEIGHBORHOOD ID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4D89E-1FEE-944C-8141-10F15631857D}"/>
              </a:ext>
            </a:extLst>
          </p:cNvPr>
          <p:cNvSpPr txBox="1"/>
          <p:nvPr/>
        </p:nvSpPr>
        <p:spPr>
          <a:xfrm>
            <a:off x="6579670" y="1144577"/>
            <a:ext cx="5058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CENSUS API</a:t>
            </a:r>
          </a:p>
          <a:p>
            <a:endParaRPr lang="en-US" dirty="0"/>
          </a:p>
          <a:p>
            <a:r>
              <a:rPr lang="en-US" dirty="0"/>
              <a:t>PULL DATA PER GEOCODE (CENSUS TRACT)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87EFFF-F6B4-5147-B46C-7546B73DF876}"/>
              </a:ext>
            </a:extLst>
          </p:cNvPr>
          <p:cNvCxnSpPr>
            <a:cxnSpLocks/>
          </p:cNvCxnSpPr>
          <p:nvPr/>
        </p:nvCxnSpPr>
        <p:spPr>
          <a:xfrm>
            <a:off x="4180114" y="1888177"/>
            <a:ext cx="161504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95B39BF-FB55-AD47-BFCA-2C4CF35F4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05" y="2525858"/>
            <a:ext cx="5058887" cy="4001069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EE3AC5-AC45-DA48-B003-037AD76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76" y="3242250"/>
            <a:ext cx="5704122" cy="32846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E2B7A3-A2C4-D54A-A54E-5A80CFADD229}"/>
              </a:ext>
            </a:extLst>
          </p:cNvPr>
          <p:cNvSpPr txBox="1"/>
          <p:nvPr/>
        </p:nvSpPr>
        <p:spPr>
          <a:xfrm>
            <a:off x="5501497" y="2417386"/>
            <a:ext cx="65004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https://www12.statcan.gc.ca/rest/census-</a:t>
            </a:r>
            <a:r>
              <a:rPr lang="en-CA" dirty="0" err="1"/>
              <a:t>recensement</a:t>
            </a:r>
            <a:r>
              <a:rPr lang="en-CA" dirty="0"/>
              <a:t>/</a:t>
            </a:r>
            <a:br>
              <a:rPr lang="en-CA" dirty="0"/>
            </a:br>
            <a:r>
              <a:rPr lang="en-CA" dirty="0"/>
              <a:t>CPR2016.json?lang=</a:t>
            </a:r>
            <a:r>
              <a:rPr lang="en-CA" dirty="0" err="1"/>
              <a:t>E&amp;dguid</a:t>
            </a:r>
            <a:r>
              <a:rPr lang="en-CA" dirty="0"/>
              <a:t>={</a:t>
            </a:r>
            <a:r>
              <a:rPr lang="en-CA" dirty="0" err="1">
                <a:highlight>
                  <a:srgbClr val="FF0000"/>
                </a:highlight>
              </a:rPr>
              <a:t>dguid</a:t>
            </a:r>
            <a:r>
              <a:rPr lang="en-CA" dirty="0"/>
              <a:t>}&amp;topic=7</a:t>
            </a:r>
          </a:p>
          <a:p>
            <a:br>
              <a:rPr lang="en-CA" dirty="0"/>
            </a:br>
            <a:endParaRPr lang="en-US" dirty="0"/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B447-06B4-144B-B769-7CF654126C78}"/>
              </a:ext>
            </a:extLst>
          </p:cNvPr>
          <p:cNvSpPr txBox="1"/>
          <p:nvPr/>
        </p:nvSpPr>
        <p:spPr>
          <a:xfrm>
            <a:off x="4798753" y="1282673"/>
            <a:ext cx="77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0751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470</TotalTime>
  <Words>426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Mesh</vt:lpstr>
      <vt:lpstr>Crimes and accidents  in toronto</vt:lpstr>
      <vt:lpstr>Why Crime and Accidents(ksi)?</vt:lpstr>
      <vt:lpstr>Questions</vt:lpstr>
      <vt:lpstr>DATA Sources</vt:lpstr>
      <vt:lpstr>MOST COMMON CRIME TYPES</vt:lpstr>
      <vt:lpstr>Highest crime rates per neighborhood</vt:lpstr>
      <vt:lpstr>Crime Increase </vt:lpstr>
      <vt:lpstr>CRIMES OVER TIME</vt:lpstr>
      <vt:lpstr>CRIMES VS INCOME and education</vt:lpstr>
      <vt:lpstr>CRIMES VS INCOME AND EDUCATION</vt:lpstr>
      <vt:lpstr>Toronto area Commercial Theft spots</vt:lpstr>
      <vt:lpstr>Indoor Theft</vt:lpstr>
      <vt:lpstr>Toronto Crime hotspots</vt:lpstr>
      <vt:lpstr>Accidents Timeline</vt:lpstr>
      <vt:lpstr>Most favorite location type for accidents</vt:lpstr>
      <vt:lpstr>Fatal Vs Non-Fatal</vt:lpstr>
      <vt:lpstr>Major collision hotspot in Toronto area </vt:lpstr>
      <vt:lpstr>Conclusion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Crimes and accidents  in toronto</dc:title>
  <dc:creator>Dalia Dahleh</dc:creator>
  <cp:lastModifiedBy>Suchitra Sharma</cp:lastModifiedBy>
  <cp:revision>38</cp:revision>
  <dcterms:created xsi:type="dcterms:W3CDTF">2018-11-28T00:01:23Z</dcterms:created>
  <dcterms:modified xsi:type="dcterms:W3CDTF">2018-11-29T23:17:07Z</dcterms:modified>
</cp:coreProperties>
</file>